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57" r:id="rId3"/>
    <p:sldId id="258" r:id="rId4"/>
    <p:sldId id="259" r:id="rId5"/>
    <p:sldId id="261" r:id="rId6"/>
    <p:sldId id="273" r:id="rId7"/>
    <p:sldId id="260" r:id="rId8"/>
    <p:sldId id="266" r:id="rId9"/>
    <p:sldId id="267" r:id="rId10"/>
    <p:sldId id="269" r:id="rId11"/>
    <p:sldId id="271" r:id="rId12"/>
    <p:sldId id="270" r:id="rId13"/>
    <p:sldId id="272" r:id="rId14"/>
    <p:sldId id="265" r:id="rId15"/>
    <p:sldId id="263" r:id="rId16"/>
    <p:sldId id="2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880"/>
    <p:restoredTop sz="95840"/>
  </p:normalViewPr>
  <p:slideViewPr>
    <p:cSldViewPr snapToGrid="0">
      <p:cViewPr varScale="1">
        <p:scale>
          <a:sx n="74" d="100"/>
          <a:sy n="74" d="100"/>
        </p:scale>
        <p:origin x="200" y="10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December 9, 2022</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114140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December 9, 2022</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0485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December 9, 2022</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94428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December 9, 2022</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015691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December 9, 2022</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58074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December 9, 2022</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106863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December 9, 2022</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1152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December 9, 2022</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9815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December 9, 2022</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541036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December 9, 2022</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99972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December 9, 2022</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835770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December 9, 2022</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mc:Choice xmlns:p14="http://schemas.microsoft.com/office/powerpoint/2010/main"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91993945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62" r:id="rId7"/>
    <p:sldLayoutId id="2147483663" r:id="rId8"/>
    <p:sldLayoutId id="2147483664" r:id="rId9"/>
    <p:sldLayoutId id="2147483665" r:id="rId10"/>
    <p:sldLayoutId id="2147483672"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8">
            <a:extLst>
              <a:ext uri="{FF2B5EF4-FFF2-40B4-BE49-F238E27FC236}">
                <a16:creationId xmlns:a16="http://schemas.microsoft.com/office/drawing/2014/main" id="{EC3FE92E-FF21-46DB-BE36-B3A5D4149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0">
            <a:extLst>
              <a:ext uri="{FF2B5EF4-FFF2-40B4-BE49-F238E27FC236}">
                <a16:creationId xmlns:a16="http://schemas.microsoft.com/office/drawing/2014/main" id="{7E9DFFEE-526A-4D56-A70C-EADE7289B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8A61DD-2C60-587E-CCD1-4F638491DBB0}"/>
              </a:ext>
            </a:extLst>
          </p:cNvPr>
          <p:cNvSpPr>
            <a:spLocks noGrp="1"/>
          </p:cNvSpPr>
          <p:nvPr>
            <p:ph type="ctrTitle"/>
          </p:nvPr>
        </p:nvSpPr>
        <p:spPr>
          <a:xfrm>
            <a:off x="1191126" y="979714"/>
            <a:ext cx="5320206" cy="2094956"/>
          </a:xfrm>
        </p:spPr>
        <p:txBody>
          <a:bodyPr>
            <a:normAutofit/>
          </a:bodyPr>
          <a:lstStyle/>
          <a:p>
            <a:r>
              <a:rPr lang="en-US" sz="4000" dirty="0"/>
              <a:t>Suicide Prevention Analysis </a:t>
            </a:r>
          </a:p>
        </p:txBody>
      </p:sp>
      <p:sp>
        <p:nvSpPr>
          <p:cNvPr id="3" name="Subtitle 2">
            <a:extLst>
              <a:ext uri="{FF2B5EF4-FFF2-40B4-BE49-F238E27FC236}">
                <a16:creationId xmlns:a16="http://schemas.microsoft.com/office/drawing/2014/main" id="{DD66F1C9-4161-88A9-3E7C-322F944C141D}"/>
              </a:ext>
            </a:extLst>
          </p:cNvPr>
          <p:cNvSpPr>
            <a:spLocks noGrp="1"/>
          </p:cNvSpPr>
          <p:nvPr>
            <p:ph type="subTitle" idx="1"/>
          </p:nvPr>
        </p:nvSpPr>
        <p:spPr>
          <a:xfrm>
            <a:off x="279013" y="3608845"/>
            <a:ext cx="7144431" cy="2460485"/>
          </a:xfrm>
        </p:spPr>
        <p:txBody>
          <a:bodyPr>
            <a:noAutofit/>
          </a:bodyPr>
          <a:lstStyle/>
          <a:p>
            <a:r>
              <a:rPr lang="en-US" sz="2400" dirty="0"/>
              <a:t>FE 520-A </a:t>
            </a:r>
          </a:p>
          <a:p>
            <a:endParaRPr lang="en-US" sz="2400" dirty="0"/>
          </a:p>
          <a:p>
            <a:r>
              <a:rPr lang="en-US" sz="2400" dirty="0"/>
              <a:t>Team 23</a:t>
            </a:r>
          </a:p>
          <a:p>
            <a:endParaRPr lang="en-US" sz="2400" dirty="0"/>
          </a:p>
          <a:p>
            <a:r>
              <a:rPr lang="en-US" sz="2400" dirty="0" err="1"/>
              <a:t>Nishit</a:t>
            </a:r>
            <a:r>
              <a:rPr lang="en-US" sz="2400" dirty="0"/>
              <a:t> Rao, </a:t>
            </a:r>
            <a:r>
              <a:rPr lang="en-US" sz="2400" dirty="0" err="1"/>
              <a:t>Dilpreet</a:t>
            </a:r>
            <a:r>
              <a:rPr lang="en-US" sz="2400" dirty="0"/>
              <a:t> Saini and </a:t>
            </a:r>
            <a:r>
              <a:rPr lang="en-US" sz="2400" dirty="0" err="1"/>
              <a:t>Samruddhi</a:t>
            </a:r>
            <a:r>
              <a:rPr lang="en-US" sz="2400" dirty="0"/>
              <a:t> </a:t>
            </a:r>
            <a:r>
              <a:rPr lang="en-US" sz="2400" dirty="0" err="1"/>
              <a:t>Zemse</a:t>
            </a:r>
            <a:endParaRPr lang="en-US" sz="2400" dirty="0"/>
          </a:p>
        </p:txBody>
      </p:sp>
      <p:pic>
        <p:nvPicPr>
          <p:cNvPr id="7" name="Picture 3">
            <a:extLst>
              <a:ext uri="{FF2B5EF4-FFF2-40B4-BE49-F238E27FC236}">
                <a16:creationId xmlns:a16="http://schemas.microsoft.com/office/drawing/2014/main" id="{B55A97B9-DADD-8A2D-A2F2-D2803201D32B}"/>
              </a:ext>
            </a:extLst>
          </p:cNvPr>
          <p:cNvPicPr>
            <a:picLocks noChangeAspect="1"/>
          </p:cNvPicPr>
          <p:nvPr/>
        </p:nvPicPr>
        <p:blipFill rotWithShape="1">
          <a:blip r:embed="rId2"/>
          <a:srcRect l="3362" r="30253" b="1"/>
          <a:stretch/>
        </p:blipFill>
        <p:spPr>
          <a:xfrm>
            <a:off x="7616215" y="-23854"/>
            <a:ext cx="4575785" cy="6892740"/>
          </a:xfrm>
          <a:custGeom>
            <a:avLst/>
            <a:gdLst/>
            <a:ahLst/>
            <a:cxnLst/>
            <a:rect l="l" t="t" r="r" b="b"/>
            <a:pathLst>
              <a:path w="4575785" h="6857999">
                <a:moveTo>
                  <a:pt x="517468" y="0"/>
                </a:moveTo>
                <a:lnTo>
                  <a:pt x="4575785" y="0"/>
                </a:lnTo>
                <a:lnTo>
                  <a:pt x="4575785" y="6857999"/>
                </a:lnTo>
                <a:lnTo>
                  <a:pt x="960511" y="6857999"/>
                </a:lnTo>
                <a:lnTo>
                  <a:pt x="942694" y="6843617"/>
                </a:lnTo>
                <a:cubicBezTo>
                  <a:pt x="964945" y="6792705"/>
                  <a:pt x="892574" y="6836929"/>
                  <a:pt x="865960" y="6827318"/>
                </a:cubicBezTo>
                <a:lnTo>
                  <a:pt x="861487" y="6823037"/>
                </a:lnTo>
                <a:lnTo>
                  <a:pt x="859513" y="6806858"/>
                </a:lnTo>
                <a:lnTo>
                  <a:pt x="860461" y="6800037"/>
                </a:lnTo>
                <a:cubicBezTo>
                  <a:pt x="860484" y="6795612"/>
                  <a:pt x="859691" y="6793024"/>
                  <a:pt x="858251" y="6791626"/>
                </a:cubicBezTo>
                <a:lnTo>
                  <a:pt x="857660" y="6791654"/>
                </a:lnTo>
                <a:lnTo>
                  <a:pt x="856643" y="6783314"/>
                </a:lnTo>
                <a:cubicBezTo>
                  <a:pt x="856157" y="6768705"/>
                  <a:pt x="856848" y="6753980"/>
                  <a:pt x="858459" y="6739543"/>
                </a:cubicBezTo>
                <a:cubicBezTo>
                  <a:pt x="825704" y="6742272"/>
                  <a:pt x="849542" y="6681110"/>
                  <a:pt x="794118" y="6710916"/>
                </a:cubicBezTo>
                <a:cubicBezTo>
                  <a:pt x="794610" y="6692179"/>
                  <a:pt x="815573" y="6671806"/>
                  <a:pt x="779817" y="6693690"/>
                </a:cubicBezTo>
                <a:cubicBezTo>
                  <a:pt x="778915" y="6687990"/>
                  <a:pt x="774885" y="6685995"/>
                  <a:pt x="769310" y="6685745"/>
                </a:cubicBezTo>
                <a:lnTo>
                  <a:pt x="766802" y="6686064"/>
                </a:lnTo>
                <a:cubicBezTo>
                  <a:pt x="767473" y="6672038"/>
                  <a:pt x="768145" y="6658011"/>
                  <a:pt x="768816" y="6643985"/>
                </a:cubicBezTo>
                <a:lnTo>
                  <a:pt x="764758" y="6640288"/>
                </a:lnTo>
                <a:lnTo>
                  <a:pt x="771603" y="6610439"/>
                </a:lnTo>
                <a:cubicBezTo>
                  <a:pt x="771799" y="6605729"/>
                  <a:pt x="776328" y="6505678"/>
                  <a:pt x="776524" y="6500968"/>
                </a:cubicBezTo>
                <a:lnTo>
                  <a:pt x="716862" y="6252242"/>
                </a:lnTo>
                <a:cubicBezTo>
                  <a:pt x="710358" y="6209033"/>
                  <a:pt x="712158" y="6177416"/>
                  <a:pt x="706006" y="6116988"/>
                </a:cubicBezTo>
                <a:cubicBezTo>
                  <a:pt x="664744" y="6009788"/>
                  <a:pt x="669134" y="5997889"/>
                  <a:pt x="675681" y="5921438"/>
                </a:cubicBezTo>
                <a:cubicBezTo>
                  <a:pt x="609567" y="5910253"/>
                  <a:pt x="667197" y="5880778"/>
                  <a:pt x="646967" y="5848021"/>
                </a:cubicBezTo>
                <a:cubicBezTo>
                  <a:pt x="633539" y="5819166"/>
                  <a:pt x="610193" y="5775630"/>
                  <a:pt x="595120" y="5722308"/>
                </a:cubicBezTo>
                <a:cubicBezTo>
                  <a:pt x="587517" y="5685814"/>
                  <a:pt x="566330" y="5564010"/>
                  <a:pt x="556522" y="5528087"/>
                </a:cubicBezTo>
                <a:cubicBezTo>
                  <a:pt x="551310" y="5519174"/>
                  <a:pt x="556171" y="5505252"/>
                  <a:pt x="536270" y="5506770"/>
                </a:cubicBezTo>
                <a:cubicBezTo>
                  <a:pt x="512052" y="5506489"/>
                  <a:pt x="543356" y="5459435"/>
                  <a:pt x="516612" y="5473320"/>
                </a:cubicBezTo>
                <a:cubicBezTo>
                  <a:pt x="537947" y="5440196"/>
                  <a:pt x="486731" y="5435838"/>
                  <a:pt x="471989" y="5418523"/>
                </a:cubicBezTo>
                <a:cubicBezTo>
                  <a:pt x="493820" y="5390817"/>
                  <a:pt x="454363" y="5377479"/>
                  <a:pt x="442299" y="5333204"/>
                </a:cubicBezTo>
                <a:cubicBezTo>
                  <a:pt x="467689" y="5302287"/>
                  <a:pt x="420786" y="5307848"/>
                  <a:pt x="452960" y="5255192"/>
                </a:cubicBezTo>
                <a:cubicBezTo>
                  <a:pt x="453300" y="5233631"/>
                  <a:pt x="429983" y="5195187"/>
                  <a:pt x="431339" y="5156169"/>
                </a:cubicBezTo>
                <a:cubicBezTo>
                  <a:pt x="398945" y="5067566"/>
                  <a:pt x="403718" y="5079988"/>
                  <a:pt x="404757" y="5025421"/>
                </a:cubicBezTo>
                <a:cubicBezTo>
                  <a:pt x="400018" y="4966103"/>
                  <a:pt x="402758" y="4976631"/>
                  <a:pt x="395660" y="4924394"/>
                </a:cubicBezTo>
                <a:cubicBezTo>
                  <a:pt x="383838" y="4897752"/>
                  <a:pt x="406451" y="4876973"/>
                  <a:pt x="390158" y="4861232"/>
                </a:cubicBezTo>
                <a:cubicBezTo>
                  <a:pt x="362582" y="4877952"/>
                  <a:pt x="368360" y="4813711"/>
                  <a:pt x="341238" y="4838615"/>
                </a:cubicBezTo>
                <a:cubicBezTo>
                  <a:pt x="311503" y="4831441"/>
                  <a:pt x="352577" y="4804970"/>
                  <a:pt x="326273" y="4796524"/>
                </a:cubicBezTo>
                <a:lnTo>
                  <a:pt x="284996" y="4672372"/>
                </a:lnTo>
                <a:cubicBezTo>
                  <a:pt x="298118" y="4649489"/>
                  <a:pt x="287003" y="4640074"/>
                  <a:pt x="267970" y="4634255"/>
                </a:cubicBezTo>
                <a:cubicBezTo>
                  <a:pt x="263754" y="4595383"/>
                  <a:pt x="222766" y="4593405"/>
                  <a:pt x="203275" y="4555830"/>
                </a:cubicBezTo>
                <a:cubicBezTo>
                  <a:pt x="181514" y="4524570"/>
                  <a:pt x="154438" y="4520149"/>
                  <a:pt x="133797" y="4479914"/>
                </a:cubicBezTo>
                <a:cubicBezTo>
                  <a:pt x="124082" y="4457346"/>
                  <a:pt x="105185" y="4427564"/>
                  <a:pt x="84156" y="4415916"/>
                </a:cubicBezTo>
                <a:lnTo>
                  <a:pt x="83303" y="4414752"/>
                </a:lnTo>
                <a:lnTo>
                  <a:pt x="72062" y="4388525"/>
                </a:lnTo>
                <a:lnTo>
                  <a:pt x="75315" y="4375182"/>
                </a:lnTo>
                <a:cubicBezTo>
                  <a:pt x="75941" y="4370194"/>
                  <a:pt x="75530" y="4367154"/>
                  <a:pt x="74333" y="4365355"/>
                </a:cubicBezTo>
                <a:lnTo>
                  <a:pt x="68893" y="4364787"/>
                </a:lnTo>
                <a:cubicBezTo>
                  <a:pt x="68887" y="4364737"/>
                  <a:pt x="68881" y="4364686"/>
                  <a:pt x="68875" y="4364636"/>
                </a:cubicBezTo>
                <a:cubicBezTo>
                  <a:pt x="68620" y="4351507"/>
                  <a:pt x="69309" y="4337030"/>
                  <a:pt x="58168" y="4323582"/>
                </a:cubicBezTo>
                <a:cubicBezTo>
                  <a:pt x="61811" y="4263350"/>
                  <a:pt x="99263" y="4233013"/>
                  <a:pt x="79972" y="4208494"/>
                </a:cubicBezTo>
                <a:cubicBezTo>
                  <a:pt x="88758" y="4180446"/>
                  <a:pt x="125844" y="4152085"/>
                  <a:pt x="106280" y="4120638"/>
                </a:cubicBezTo>
                <a:cubicBezTo>
                  <a:pt x="111598" y="4121936"/>
                  <a:pt x="113804" y="4120147"/>
                  <a:pt x="114398" y="4116558"/>
                </a:cubicBezTo>
                <a:cubicBezTo>
                  <a:pt x="114157" y="4114248"/>
                  <a:pt x="113917" y="4111937"/>
                  <a:pt x="113677" y="4109627"/>
                </a:cubicBezTo>
                <a:lnTo>
                  <a:pt x="105699" y="4105626"/>
                </a:lnTo>
                <a:cubicBezTo>
                  <a:pt x="77890" y="4088880"/>
                  <a:pt x="108987" y="4082598"/>
                  <a:pt x="106408" y="4051443"/>
                </a:cubicBezTo>
                <a:cubicBezTo>
                  <a:pt x="106858" y="4036630"/>
                  <a:pt x="97032" y="3985550"/>
                  <a:pt x="103822" y="3988496"/>
                </a:cubicBezTo>
                <a:lnTo>
                  <a:pt x="75372" y="3857059"/>
                </a:lnTo>
                <a:cubicBezTo>
                  <a:pt x="82817" y="3836376"/>
                  <a:pt x="81742" y="3824520"/>
                  <a:pt x="64937" y="3815652"/>
                </a:cubicBezTo>
                <a:cubicBezTo>
                  <a:pt x="102287" y="3718925"/>
                  <a:pt x="55573" y="3772320"/>
                  <a:pt x="59080" y="3696747"/>
                </a:cubicBezTo>
                <a:cubicBezTo>
                  <a:pt x="66269" y="3629648"/>
                  <a:pt x="63240" y="3571908"/>
                  <a:pt x="85623" y="3491441"/>
                </a:cubicBezTo>
                <a:cubicBezTo>
                  <a:pt x="98410" y="3474059"/>
                  <a:pt x="99525" y="3431012"/>
                  <a:pt x="100691" y="3417526"/>
                </a:cubicBezTo>
                <a:cubicBezTo>
                  <a:pt x="101857" y="3404040"/>
                  <a:pt x="95556" y="3412369"/>
                  <a:pt x="92620" y="3410525"/>
                </a:cubicBezTo>
                <a:cubicBezTo>
                  <a:pt x="92153" y="3374230"/>
                  <a:pt x="83244" y="3285268"/>
                  <a:pt x="79737" y="3235496"/>
                </a:cubicBezTo>
                <a:cubicBezTo>
                  <a:pt x="70953" y="3207448"/>
                  <a:pt x="52012" y="3143347"/>
                  <a:pt x="71576" y="3111898"/>
                </a:cubicBezTo>
                <a:cubicBezTo>
                  <a:pt x="66408" y="3077014"/>
                  <a:pt x="53542" y="3056489"/>
                  <a:pt x="48725" y="3026189"/>
                </a:cubicBezTo>
                <a:cubicBezTo>
                  <a:pt x="35029" y="3013335"/>
                  <a:pt x="35295" y="2950066"/>
                  <a:pt x="42673" y="2930099"/>
                </a:cubicBezTo>
                <a:cubicBezTo>
                  <a:pt x="72765" y="2876461"/>
                  <a:pt x="20837" y="2811743"/>
                  <a:pt x="43260" y="2768401"/>
                </a:cubicBezTo>
                <a:cubicBezTo>
                  <a:pt x="44784" y="2755816"/>
                  <a:pt x="43709" y="2744724"/>
                  <a:pt x="41022" y="2734617"/>
                </a:cubicBezTo>
                <a:lnTo>
                  <a:pt x="29707" y="2708118"/>
                </a:lnTo>
                <a:lnTo>
                  <a:pt x="18896" y="2704187"/>
                </a:lnTo>
                <a:lnTo>
                  <a:pt x="16157" y="2686013"/>
                </a:lnTo>
                <a:lnTo>
                  <a:pt x="0" y="2656506"/>
                </a:lnTo>
                <a:cubicBezTo>
                  <a:pt x="46275" y="2648213"/>
                  <a:pt x="-21852" y="2580542"/>
                  <a:pt x="20000" y="2589495"/>
                </a:cubicBezTo>
                <a:cubicBezTo>
                  <a:pt x="9004" y="2539865"/>
                  <a:pt x="51725" y="2561406"/>
                  <a:pt x="4503" y="2517909"/>
                </a:cubicBezTo>
                <a:cubicBezTo>
                  <a:pt x="18312" y="2426183"/>
                  <a:pt x="2043" y="2320005"/>
                  <a:pt x="38580" y="2235940"/>
                </a:cubicBezTo>
                <a:cubicBezTo>
                  <a:pt x="39530" y="2131535"/>
                  <a:pt x="31342" y="1983035"/>
                  <a:pt x="28357" y="1891475"/>
                </a:cubicBezTo>
                <a:cubicBezTo>
                  <a:pt x="18536" y="1816240"/>
                  <a:pt x="53985" y="1820215"/>
                  <a:pt x="16422" y="1754299"/>
                </a:cubicBezTo>
                <a:cubicBezTo>
                  <a:pt x="22523" y="1748800"/>
                  <a:pt x="14115" y="1712020"/>
                  <a:pt x="17619" y="1704948"/>
                </a:cubicBezTo>
                <a:lnTo>
                  <a:pt x="11875" y="1640075"/>
                </a:lnTo>
                <a:lnTo>
                  <a:pt x="10148" y="1637400"/>
                </a:lnTo>
                <a:cubicBezTo>
                  <a:pt x="6571" y="1625366"/>
                  <a:pt x="7662" y="1617809"/>
                  <a:pt x="10809" y="1612250"/>
                </a:cubicBezTo>
                <a:lnTo>
                  <a:pt x="30710" y="1498099"/>
                </a:lnTo>
                <a:lnTo>
                  <a:pt x="28832" y="1497366"/>
                </a:lnTo>
                <a:lnTo>
                  <a:pt x="25420" y="1490044"/>
                </a:lnTo>
                <a:lnTo>
                  <a:pt x="36357" y="1429750"/>
                </a:lnTo>
                <a:cubicBezTo>
                  <a:pt x="56105" y="1395764"/>
                  <a:pt x="51096" y="1348657"/>
                  <a:pt x="63323" y="1316453"/>
                </a:cubicBezTo>
                <a:cubicBezTo>
                  <a:pt x="113953" y="1206017"/>
                  <a:pt x="97314" y="1160971"/>
                  <a:pt x="167299" y="1100758"/>
                </a:cubicBezTo>
                <a:cubicBezTo>
                  <a:pt x="183322" y="1066821"/>
                  <a:pt x="207320" y="1013057"/>
                  <a:pt x="218971" y="997428"/>
                </a:cubicBezTo>
                <a:cubicBezTo>
                  <a:pt x="225661" y="983599"/>
                  <a:pt x="245059" y="996998"/>
                  <a:pt x="249304" y="969068"/>
                </a:cubicBezTo>
                <a:cubicBezTo>
                  <a:pt x="273910" y="912445"/>
                  <a:pt x="257335" y="876944"/>
                  <a:pt x="307518" y="815816"/>
                </a:cubicBezTo>
                <a:cubicBezTo>
                  <a:pt x="319844" y="734499"/>
                  <a:pt x="427269" y="648257"/>
                  <a:pt x="438631" y="588216"/>
                </a:cubicBezTo>
                <a:cubicBezTo>
                  <a:pt x="468336" y="534577"/>
                  <a:pt x="480025" y="521047"/>
                  <a:pt x="494548" y="466832"/>
                </a:cubicBezTo>
                <a:cubicBezTo>
                  <a:pt x="513994" y="444023"/>
                  <a:pt x="469014" y="421695"/>
                  <a:pt x="512985" y="406165"/>
                </a:cubicBezTo>
                <a:cubicBezTo>
                  <a:pt x="519819" y="312467"/>
                  <a:pt x="496295" y="285415"/>
                  <a:pt x="499246" y="226337"/>
                </a:cubicBezTo>
                <a:cubicBezTo>
                  <a:pt x="511217" y="180655"/>
                  <a:pt x="525793" y="85726"/>
                  <a:pt x="530694" y="51692"/>
                </a:cubicBezTo>
                <a:cubicBezTo>
                  <a:pt x="512001" y="39736"/>
                  <a:pt x="522977" y="34428"/>
                  <a:pt x="528655" y="22135"/>
                </a:cubicBezTo>
                <a:cubicBezTo>
                  <a:pt x="511506" y="14446"/>
                  <a:pt x="513258" y="7722"/>
                  <a:pt x="516964" y="1039"/>
                </a:cubicBezTo>
                <a:close/>
              </a:path>
            </a:pathLst>
          </a:custGeom>
        </p:spPr>
      </p:pic>
    </p:spTree>
    <p:extLst>
      <p:ext uri="{BB962C8B-B14F-4D97-AF65-F5344CB8AC3E}">
        <p14:creationId xmlns:p14="http://schemas.microsoft.com/office/powerpoint/2010/main" val="346051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400"/>
                                        <p:tgtEl>
                                          <p:spTgt spid="3">
                                            <p:txEl>
                                              <p:pRg st="2" end="2"/>
                                            </p:txEl>
                                          </p:spTgt>
                                        </p:tgtEl>
                                      </p:cBhvr>
                                    </p:animEffect>
                                  </p:childTnLst>
                                </p:cTn>
                              </p:par>
                              <p:par>
                                <p:cTn id="11" presetID="10" presetClass="entr" presetSubtype="0" fill="hold" grpId="0" nodeType="withEffect">
                                  <p:stCondLst>
                                    <p:cond delay="1000"/>
                                  </p:stCondLst>
                                  <p:iterate type="lt">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4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2000"/>
                                  </p:stCondLst>
                                  <p:iterate type="lt">
                                    <p:tmPct val="10000"/>
                                  </p:iterate>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4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CBB6C-6439-3676-3FB0-44A01B95664C}"/>
              </a:ext>
            </a:extLst>
          </p:cNvPr>
          <p:cNvSpPr>
            <a:spLocks noGrp="1"/>
          </p:cNvSpPr>
          <p:nvPr>
            <p:ph type="title"/>
          </p:nvPr>
        </p:nvSpPr>
        <p:spPr>
          <a:xfrm>
            <a:off x="1050997" y="419820"/>
            <a:ext cx="9810604" cy="1216024"/>
          </a:xfrm>
        </p:spPr>
        <p:txBody>
          <a:bodyPr/>
          <a:lstStyle/>
          <a:p>
            <a:r>
              <a:rPr lang="en-US" dirty="0"/>
              <a:t>STATE WITH HIGHEST SUICIDE RATE</a:t>
            </a:r>
          </a:p>
        </p:txBody>
      </p:sp>
      <p:pic>
        <p:nvPicPr>
          <p:cNvPr id="4" name="Content Placeholder 3" descr="Chart, bar chart&#10;&#10;Description automatically generated">
            <a:extLst>
              <a:ext uri="{FF2B5EF4-FFF2-40B4-BE49-F238E27FC236}">
                <a16:creationId xmlns:a16="http://schemas.microsoft.com/office/drawing/2014/main" id="{DF205322-D687-B271-C580-C728C5DCFF7A}"/>
              </a:ext>
            </a:extLst>
          </p:cNvPr>
          <p:cNvPicPr>
            <a:picLocks noGrp="1" noChangeAspect="1"/>
          </p:cNvPicPr>
          <p:nvPr>
            <p:ph idx="1"/>
          </p:nvPr>
        </p:nvPicPr>
        <p:blipFill>
          <a:blip r:embed="rId2"/>
          <a:stretch>
            <a:fillRect/>
          </a:stretch>
        </p:blipFill>
        <p:spPr>
          <a:xfrm>
            <a:off x="3502079" y="1825625"/>
            <a:ext cx="4908441" cy="4429125"/>
          </a:xfrm>
          <a:prstGeom prst="rect">
            <a:avLst/>
          </a:prstGeom>
        </p:spPr>
      </p:pic>
    </p:spTree>
    <p:extLst>
      <p:ext uri="{BB962C8B-B14F-4D97-AF65-F5344CB8AC3E}">
        <p14:creationId xmlns:p14="http://schemas.microsoft.com/office/powerpoint/2010/main" val="3105232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C2E70-1A55-55AA-4CB0-141DFFF528A7}"/>
              </a:ext>
            </a:extLst>
          </p:cNvPr>
          <p:cNvSpPr>
            <a:spLocks noGrp="1"/>
          </p:cNvSpPr>
          <p:nvPr>
            <p:ph type="title"/>
          </p:nvPr>
        </p:nvSpPr>
        <p:spPr/>
        <p:txBody>
          <a:bodyPr/>
          <a:lstStyle/>
          <a:p>
            <a:r>
              <a:rPr lang="en-US" dirty="0"/>
              <a:t>Cause and Means </a:t>
            </a:r>
          </a:p>
        </p:txBody>
      </p:sp>
      <p:pic>
        <p:nvPicPr>
          <p:cNvPr id="4" name="Content Placeholder 3" descr="Chart, bar chart&#10;&#10;Description automatically generated">
            <a:extLst>
              <a:ext uri="{FF2B5EF4-FFF2-40B4-BE49-F238E27FC236}">
                <a16:creationId xmlns:a16="http://schemas.microsoft.com/office/drawing/2014/main" id="{F092ECA0-9FEE-D268-8F69-44C0E78889E2}"/>
              </a:ext>
            </a:extLst>
          </p:cNvPr>
          <p:cNvPicPr>
            <a:picLocks noGrp="1" noChangeAspect="1"/>
          </p:cNvPicPr>
          <p:nvPr>
            <p:ph idx="1"/>
          </p:nvPr>
        </p:nvPicPr>
        <p:blipFill>
          <a:blip r:embed="rId2"/>
          <a:stretch>
            <a:fillRect/>
          </a:stretch>
        </p:blipFill>
        <p:spPr>
          <a:xfrm>
            <a:off x="6338956" y="1625600"/>
            <a:ext cx="5587978" cy="4429125"/>
          </a:xfrm>
          <a:prstGeom prst="rect">
            <a:avLst/>
          </a:prstGeom>
        </p:spPr>
      </p:pic>
      <p:pic>
        <p:nvPicPr>
          <p:cNvPr id="6" name="Picture 5" descr="Chart, bar chart&#10;&#10;Description automatically generated">
            <a:extLst>
              <a:ext uri="{FF2B5EF4-FFF2-40B4-BE49-F238E27FC236}">
                <a16:creationId xmlns:a16="http://schemas.microsoft.com/office/drawing/2014/main" id="{E9959CE9-0575-86B4-72BD-77CC46D97106}"/>
              </a:ext>
            </a:extLst>
          </p:cNvPr>
          <p:cNvPicPr>
            <a:picLocks noChangeAspect="1"/>
          </p:cNvPicPr>
          <p:nvPr/>
        </p:nvPicPr>
        <p:blipFill>
          <a:blip r:embed="rId3"/>
          <a:stretch>
            <a:fillRect/>
          </a:stretch>
        </p:blipFill>
        <p:spPr>
          <a:xfrm>
            <a:off x="389005" y="1774030"/>
            <a:ext cx="5949951" cy="4132263"/>
          </a:xfrm>
          <a:prstGeom prst="rect">
            <a:avLst/>
          </a:prstGeom>
        </p:spPr>
      </p:pic>
    </p:spTree>
    <p:extLst>
      <p:ext uri="{BB962C8B-B14F-4D97-AF65-F5344CB8AC3E}">
        <p14:creationId xmlns:p14="http://schemas.microsoft.com/office/powerpoint/2010/main" val="2079328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63EF-408C-F566-2772-4649281FFA07}"/>
              </a:ext>
            </a:extLst>
          </p:cNvPr>
          <p:cNvSpPr>
            <a:spLocks noGrp="1"/>
          </p:cNvSpPr>
          <p:nvPr>
            <p:ph type="title"/>
          </p:nvPr>
        </p:nvSpPr>
        <p:spPr>
          <a:xfrm>
            <a:off x="970871" y="266701"/>
            <a:ext cx="9810604" cy="1216024"/>
          </a:xfrm>
        </p:spPr>
        <p:txBody>
          <a:bodyPr/>
          <a:lstStyle/>
          <a:p>
            <a:r>
              <a:rPr lang="en-US" dirty="0"/>
              <a:t>Age &amp; Professional Profile</a:t>
            </a:r>
          </a:p>
        </p:txBody>
      </p:sp>
      <p:pic>
        <p:nvPicPr>
          <p:cNvPr id="6" name="Content Placeholder 3" descr="Chart, bar chart&#10;&#10;Description automatically generated">
            <a:extLst>
              <a:ext uri="{FF2B5EF4-FFF2-40B4-BE49-F238E27FC236}">
                <a16:creationId xmlns:a16="http://schemas.microsoft.com/office/drawing/2014/main" id="{1181138D-E3F2-5344-9E6B-6D9F850DA91B}"/>
              </a:ext>
            </a:extLst>
          </p:cNvPr>
          <p:cNvPicPr>
            <a:picLocks noChangeAspect="1"/>
          </p:cNvPicPr>
          <p:nvPr/>
        </p:nvPicPr>
        <p:blipFill>
          <a:blip r:embed="rId2"/>
          <a:stretch>
            <a:fillRect/>
          </a:stretch>
        </p:blipFill>
        <p:spPr>
          <a:xfrm>
            <a:off x="6096000" y="1125537"/>
            <a:ext cx="5125129" cy="5582022"/>
          </a:xfrm>
          <a:prstGeom prst="rect">
            <a:avLst/>
          </a:prstGeom>
        </p:spPr>
      </p:pic>
      <p:pic>
        <p:nvPicPr>
          <p:cNvPr id="10" name="Picture 9" descr="Chart, bar chart&#10;&#10;Description automatically generated">
            <a:extLst>
              <a:ext uri="{FF2B5EF4-FFF2-40B4-BE49-F238E27FC236}">
                <a16:creationId xmlns:a16="http://schemas.microsoft.com/office/drawing/2014/main" id="{F4AE892F-2C4B-6AA7-04C1-C3D209FA01DB}"/>
              </a:ext>
            </a:extLst>
          </p:cNvPr>
          <p:cNvPicPr>
            <a:picLocks noChangeAspect="1"/>
          </p:cNvPicPr>
          <p:nvPr/>
        </p:nvPicPr>
        <p:blipFill>
          <a:blip r:embed="rId3"/>
          <a:stretch>
            <a:fillRect/>
          </a:stretch>
        </p:blipFill>
        <p:spPr>
          <a:xfrm>
            <a:off x="340411" y="1743075"/>
            <a:ext cx="5616660" cy="3943350"/>
          </a:xfrm>
          <a:prstGeom prst="rect">
            <a:avLst/>
          </a:prstGeom>
        </p:spPr>
      </p:pic>
    </p:spTree>
    <p:extLst>
      <p:ext uri="{BB962C8B-B14F-4D97-AF65-F5344CB8AC3E}">
        <p14:creationId xmlns:p14="http://schemas.microsoft.com/office/powerpoint/2010/main" val="977022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9AE2E-6B7C-A7B4-D40D-518D91D90A4D}"/>
              </a:ext>
            </a:extLst>
          </p:cNvPr>
          <p:cNvSpPr>
            <a:spLocks noGrp="1"/>
          </p:cNvSpPr>
          <p:nvPr>
            <p:ph type="title"/>
          </p:nvPr>
        </p:nvSpPr>
        <p:spPr>
          <a:xfrm>
            <a:off x="1050879" y="238126"/>
            <a:ext cx="9810604" cy="1216024"/>
          </a:xfrm>
        </p:spPr>
        <p:txBody>
          <a:bodyPr>
            <a:normAutofit/>
          </a:bodyPr>
          <a:lstStyle/>
          <a:p>
            <a:r>
              <a:rPr lang="en-US" sz="2000" dirty="0"/>
              <a:t>Social status &amp; Education status</a:t>
            </a:r>
          </a:p>
        </p:txBody>
      </p:sp>
      <p:pic>
        <p:nvPicPr>
          <p:cNvPr id="11" name="Content Placeholder 3" descr="Chart, bar chart&#10;&#10;Description automatically generated">
            <a:extLst>
              <a:ext uri="{FF2B5EF4-FFF2-40B4-BE49-F238E27FC236}">
                <a16:creationId xmlns:a16="http://schemas.microsoft.com/office/drawing/2014/main" id="{038A529B-27F0-5B54-B1A0-AFA09C1C885A}"/>
              </a:ext>
            </a:extLst>
          </p:cNvPr>
          <p:cNvPicPr>
            <a:picLocks noGrp="1" noChangeAspect="1"/>
          </p:cNvPicPr>
          <p:nvPr>
            <p:ph idx="1"/>
          </p:nvPr>
        </p:nvPicPr>
        <p:blipFill>
          <a:blip r:embed="rId2"/>
          <a:stretch>
            <a:fillRect/>
          </a:stretch>
        </p:blipFill>
        <p:spPr>
          <a:xfrm>
            <a:off x="6096000" y="1166072"/>
            <a:ext cx="4561298" cy="5191866"/>
          </a:xfrm>
          <a:prstGeom prst="rect">
            <a:avLst/>
          </a:prstGeom>
        </p:spPr>
      </p:pic>
      <p:pic>
        <p:nvPicPr>
          <p:cNvPr id="12" name="Content Placeholder 3" descr="Chart, bar chart&#10;&#10;Description automatically generated">
            <a:extLst>
              <a:ext uri="{FF2B5EF4-FFF2-40B4-BE49-F238E27FC236}">
                <a16:creationId xmlns:a16="http://schemas.microsoft.com/office/drawing/2014/main" id="{DC12D0FD-91AE-C4F1-A6F4-22F6F8406117}"/>
              </a:ext>
            </a:extLst>
          </p:cNvPr>
          <p:cNvPicPr>
            <a:picLocks noChangeAspect="1"/>
          </p:cNvPicPr>
          <p:nvPr/>
        </p:nvPicPr>
        <p:blipFill>
          <a:blip r:embed="rId3"/>
          <a:stretch>
            <a:fillRect/>
          </a:stretch>
        </p:blipFill>
        <p:spPr>
          <a:xfrm>
            <a:off x="717782" y="1101304"/>
            <a:ext cx="5378218" cy="5357373"/>
          </a:xfrm>
          <a:prstGeom prst="rect">
            <a:avLst/>
          </a:prstGeom>
        </p:spPr>
      </p:pic>
    </p:spTree>
    <p:extLst>
      <p:ext uri="{BB962C8B-B14F-4D97-AF65-F5344CB8AC3E}">
        <p14:creationId xmlns:p14="http://schemas.microsoft.com/office/powerpoint/2010/main" val="1258410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5668-3357-473B-E956-4205112FD8EC}"/>
              </a:ext>
            </a:extLst>
          </p:cNvPr>
          <p:cNvSpPr>
            <a:spLocks noGrp="1"/>
          </p:cNvSpPr>
          <p:nvPr>
            <p:ph type="title"/>
          </p:nvPr>
        </p:nvSpPr>
        <p:spPr>
          <a:xfrm>
            <a:off x="724620" y="230038"/>
            <a:ext cx="9810604" cy="984584"/>
          </a:xfrm>
        </p:spPr>
        <p:txBody>
          <a:bodyPr/>
          <a:lstStyle/>
          <a:p>
            <a:r>
              <a:rPr lang="en-US" dirty="0"/>
              <a:t>RESULTS &amp; CONCLUSION</a:t>
            </a:r>
          </a:p>
        </p:txBody>
      </p:sp>
      <p:sp>
        <p:nvSpPr>
          <p:cNvPr id="3" name="Content Placeholder 2">
            <a:extLst>
              <a:ext uri="{FF2B5EF4-FFF2-40B4-BE49-F238E27FC236}">
                <a16:creationId xmlns:a16="http://schemas.microsoft.com/office/drawing/2014/main" id="{A46D72BF-F764-2006-E213-7D83B4C2D631}"/>
              </a:ext>
            </a:extLst>
          </p:cNvPr>
          <p:cNvSpPr>
            <a:spLocks noGrp="1"/>
          </p:cNvSpPr>
          <p:nvPr>
            <p:ph idx="1"/>
          </p:nvPr>
        </p:nvSpPr>
        <p:spPr>
          <a:xfrm>
            <a:off x="724620" y="1214622"/>
            <a:ext cx="10783018" cy="5065407"/>
          </a:xfrm>
        </p:spPr>
        <p:txBody>
          <a:bodyPr>
            <a:noAutofit/>
          </a:bodyPr>
          <a:lstStyle/>
          <a:p>
            <a:pPr algn="just"/>
            <a:r>
              <a:rPr lang="en-US" sz="1800" u="none" strike="noStrike" dirty="0">
                <a:solidFill>
                  <a:srgbClr val="000000"/>
                </a:solidFill>
                <a:effectLst/>
              </a:rPr>
              <a:t>There is an upward trend in suicides all over the country from 2011-2022.</a:t>
            </a:r>
          </a:p>
          <a:p>
            <a:pPr algn="just"/>
            <a:r>
              <a:rPr lang="en-US" sz="1800" u="none" strike="noStrike" dirty="0">
                <a:solidFill>
                  <a:srgbClr val="000000"/>
                </a:solidFill>
                <a:effectLst/>
              </a:rPr>
              <a:t>More men have committed suicide than women in the past decade.</a:t>
            </a:r>
          </a:p>
          <a:p>
            <a:pPr algn="just"/>
            <a:r>
              <a:rPr lang="en-US" sz="1800" u="none" strike="noStrike" dirty="0">
                <a:solidFill>
                  <a:srgbClr val="000000"/>
                </a:solidFill>
                <a:effectLst/>
              </a:rPr>
              <a:t>Ages 15-29 </a:t>
            </a:r>
            <a:r>
              <a:rPr lang="en-US" sz="1800" dirty="0">
                <a:solidFill>
                  <a:srgbClr val="000000"/>
                </a:solidFill>
              </a:rPr>
              <a:t>are</a:t>
            </a:r>
            <a:r>
              <a:rPr lang="en-US" sz="1800" u="none" strike="noStrike" dirty="0">
                <a:solidFill>
                  <a:srgbClr val="000000"/>
                </a:solidFill>
                <a:effectLst/>
              </a:rPr>
              <a:t> most susceptible to suicide as they are young and very impressionable.</a:t>
            </a:r>
          </a:p>
          <a:p>
            <a:pPr algn="just"/>
            <a:r>
              <a:rPr lang="en-US" sz="1800" u="none" strike="noStrike" dirty="0">
                <a:solidFill>
                  <a:srgbClr val="000000"/>
                </a:solidFill>
                <a:effectLst/>
              </a:rPr>
              <a:t>Maharashtra is the state with most suicides in the past decade followed by West Bengal and Tamil Nadu. </a:t>
            </a:r>
            <a:r>
              <a:rPr lang="en-US" sz="1800" dirty="0">
                <a:solidFill>
                  <a:srgbClr val="000000"/>
                </a:solidFill>
              </a:rPr>
              <a:t>These are also some of the states with the highest literacy rate.</a:t>
            </a:r>
          </a:p>
          <a:p>
            <a:pPr algn="just"/>
            <a:r>
              <a:rPr lang="en-US" sz="1800" u="none" strike="noStrike" dirty="0">
                <a:solidFill>
                  <a:srgbClr val="000000"/>
                </a:solidFill>
                <a:effectLst/>
              </a:rPr>
              <a:t>Highest number of suicides were committed due to family problems, followed by unknown causes, prolonged illness and mental illness.</a:t>
            </a:r>
          </a:p>
          <a:p>
            <a:pPr algn="just"/>
            <a:r>
              <a:rPr lang="en-US" sz="1800" u="none" strike="noStrike" dirty="0">
                <a:solidFill>
                  <a:srgbClr val="000000"/>
                </a:solidFill>
                <a:effectLst/>
              </a:rPr>
              <a:t>More men than women committed suicide due to family problems.</a:t>
            </a:r>
          </a:p>
          <a:p>
            <a:pPr algn="just"/>
            <a:r>
              <a:rPr lang="en-US" sz="1800" u="none" strike="noStrike" dirty="0">
                <a:solidFill>
                  <a:srgbClr val="000000"/>
                </a:solidFill>
                <a:effectLst/>
              </a:rPr>
              <a:t>Men with Primary and Middle School education were most prone to suicide </a:t>
            </a:r>
            <a:r>
              <a:rPr lang="en-US" sz="1800" dirty="0">
                <a:solidFill>
                  <a:srgbClr val="000000"/>
                </a:solidFill>
              </a:rPr>
              <a:t>w</a:t>
            </a:r>
            <a:r>
              <a:rPr lang="en-US" sz="1800" u="none" strike="noStrike" dirty="0">
                <a:solidFill>
                  <a:srgbClr val="000000"/>
                </a:solidFill>
                <a:effectLst/>
              </a:rPr>
              <a:t>hile women with Primary or no education were most prone to suicide</a:t>
            </a:r>
            <a:endParaRPr lang="en-US" sz="1800" dirty="0">
              <a:solidFill>
                <a:srgbClr val="000000"/>
              </a:solidFill>
            </a:endParaRPr>
          </a:p>
          <a:p>
            <a:pPr algn="just"/>
            <a:r>
              <a:rPr lang="en-US" sz="1800" u="none" strike="noStrike" dirty="0">
                <a:solidFill>
                  <a:srgbClr val="000000"/>
                </a:solidFill>
                <a:effectLst/>
              </a:rPr>
              <a:t>Housewives and Farmers were the professions that committed the highest number of suicides</a:t>
            </a:r>
            <a:endParaRPr lang="en-US" sz="1800" dirty="0">
              <a:solidFill>
                <a:srgbClr val="000000"/>
              </a:solidFill>
            </a:endParaRPr>
          </a:p>
          <a:p>
            <a:pPr algn="just"/>
            <a:r>
              <a:rPr lang="en-US" sz="1800" u="none" strike="noStrike" dirty="0">
                <a:solidFill>
                  <a:srgbClr val="000000"/>
                </a:solidFill>
                <a:effectLst/>
              </a:rPr>
              <a:t>Hanging was the most common means of suicide with 460955 cases followed by consuming insecticide or poison.</a:t>
            </a:r>
            <a:endParaRPr lang="en-US" sz="1800" dirty="0">
              <a:solidFill>
                <a:srgbClr val="000000"/>
              </a:solidFill>
            </a:endParaRPr>
          </a:p>
          <a:p>
            <a:pPr algn="just"/>
            <a:r>
              <a:rPr lang="en-US" sz="1800" u="none" strike="noStrike" dirty="0">
                <a:solidFill>
                  <a:srgbClr val="000000"/>
                </a:solidFill>
                <a:effectLst/>
              </a:rPr>
              <a:t>Married women followed by married men were most susceptible to suicide.</a:t>
            </a:r>
            <a:endParaRPr lang="en-US" sz="1800" dirty="0"/>
          </a:p>
        </p:txBody>
      </p:sp>
    </p:spTree>
    <p:extLst>
      <p:ext uri="{BB962C8B-B14F-4D97-AF65-F5344CB8AC3E}">
        <p14:creationId xmlns:p14="http://schemas.microsoft.com/office/powerpoint/2010/main" val="820567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A6CF1-0FB2-BA3F-A2E4-21A210EF9DB6}"/>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5AAC2030-99F3-367F-4B26-39466ED17DEC}"/>
              </a:ext>
            </a:extLst>
          </p:cNvPr>
          <p:cNvSpPr>
            <a:spLocks noGrp="1"/>
          </p:cNvSpPr>
          <p:nvPr>
            <p:ph idx="1"/>
          </p:nvPr>
        </p:nvSpPr>
        <p:spPr/>
        <p:txBody>
          <a:bodyPr/>
          <a:lstStyle/>
          <a:p>
            <a:pPr algn="just"/>
            <a:r>
              <a:rPr lang="en-US" dirty="0"/>
              <a:t>The dataset had a lot of redundant data which needed to be cleaned to give clean visualization.</a:t>
            </a:r>
          </a:p>
          <a:p>
            <a:pPr algn="just"/>
            <a:endParaRPr lang="en-US" dirty="0"/>
          </a:p>
          <a:p>
            <a:pPr algn="just"/>
            <a:r>
              <a:rPr lang="en-US" dirty="0"/>
              <a:t>There wasn’t enough time to analyze the entire dataset as there are plenty of trends that can be analyzed by pitting one factor against the other and keeping the denominators as common.</a:t>
            </a:r>
          </a:p>
          <a:p>
            <a:pPr algn="just"/>
            <a:endParaRPr lang="en-US" dirty="0"/>
          </a:p>
          <a:p>
            <a:pPr algn="just"/>
            <a:r>
              <a:rPr lang="en-US" dirty="0"/>
              <a:t>Most datasets did not have explicit data hence we had to combine multiple datasets and some states and causes that were on low priority were left out in the process </a:t>
            </a:r>
          </a:p>
          <a:p>
            <a:endParaRPr lang="en-US" dirty="0"/>
          </a:p>
        </p:txBody>
      </p:sp>
    </p:spTree>
    <p:extLst>
      <p:ext uri="{BB962C8B-B14F-4D97-AF65-F5344CB8AC3E}">
        <p14:creationId xmlns:p14="http://schemas.microsoft.com/office/powerpoint/2010/main" val="3333349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691C2-66F2-4F23-5CB0-E9D4DFA8937F}"/>
              </a:ext>
            </a:extLst>
          </p:cNvPr>
          <p:cNvSpPr>
            <a:spLocks noGrp="1"/>
          </p:cNvSpPr>
          <p:nvPr>
            <p:ph type="title"/>
          </p:nvPr>
        </p:nvSpPr>
        <p:spPr/>
        <p:txBody>
          <a:bodyPr/>
          <a:lstStyle/>
          <a:p>
            <a:r>
              <a:rPr lang="en-US" dirty="0"/>
              <a:t>RECOMMENDATION &amp; FUTURE SCOPE</a:t>
            </a:r>
          </a:p>
        </p:txBody>
      </p:sp>
      <p:sp>
        <p:nvSpPr>
          <p:cNvPr id="3" name="Content Placeholder 2">
            <a:extLst>
              <a:ext uri="{FF2B5EF4-FFF2-40B4-BE49-F238E27FC236}">
                <a16:creationId xmlns:a16="http://schemas.microsoft.com/office/drawing/2014/main" id="{26C7302D-5821-2DBC-0D30-8A32013C31B5}"/>
              </a:ext>
            </a:extLst>
          </p:cNvPr>
          <p:cNvSpPr>
            <a:spLocks noGrp="1"/>
          </p:cNvSpPr>
          <p:nvPr>
            <p:ph idx="1"/>
          </p:nvPr>
        </p:nvSpPr>
        <p:spPr/>
        <p:txBody>
          <a:bodyPr/>
          <a:lstStyle/>
          <a:p>
            <a:r>
              <a:rPr lang="en-US" dirty="0"/>
              <a:t>In the future we can analyze using machine learning algorithms and classifiers to better understand the data set and build a model that can state probable causes based on history of a particular state.</a:t>
            </a:r>
          </a:p>
          <a:p>
            <a:endParaRPr lang="en-US" dirty="0"/>
          </a:p>
          <a:p>
            <a:r>
              <a:rPr lang="en-US" dirty="0"/>
              <a:t>We can tie up with mental health organizations to provide analysis on this dataset and help them narrow down their targeted audience</a:t>
            </a:r>
          </a:p>
          <a:p>
            <a:endParaRPr lang="en-US" dirty="0"/>
          </a:p>
          <a:p>
            <a:r>
              <a:rPr lang="en-US" dirty="0"/>
              <a:t>More awareness can be spread using a bigger dataset or a more area specific dataset and further exploratory analysis.</a:t>
            </a:r>
          </a:p>
        </p:txBody>
      </p:sp>
    </p:spTree>
    <p:extLst>
      <p:ext uri="{BB962C8B-B14F-4D97-AF65-F5344CB8AC3E}">
        <p14:creationId xmlns:p14="http://schemas.microsoft.com/office/powerpoint/2010/main" val="4099831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0A39F-7E56-08CC-AA81-CC56B12F779A}"/>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DD9FA690-3574-3951-8496-D83159F2DDF2}"/>
              </a:ext>
            </a:extLst>
          </p:cNvPr>
          <p:cNvSpPr>
            <a:spLocks noGrp="1"/>
          </p:cNvSpPr>
          <p:nvPr>
            <p:ph idx="1"/>
          </p:nvPr>
        </p:nvSpPr>
        <p:spPr/>
        <p:txBody>
          <a:bodyPr/>
          <a:lstStyle/>
          <a:p>
            <a:r>
              <a:rPr lang="en-US" dirty="0"/>
              <a:t>PROBLEM STATEMENT</a:t>
            </a:r>
          </a:p>
          <a:p>
            <a:r>
              <a:rPr lang="en-US" dirty="0"/>
              <a:t>OBJECTIVES</a:t>
            </a:r>
          </a:p>
          <a:p>
            <a:r>
              <a:rPr lang="en-US" dirty="0"/>
              <a:t>METHODOLOGY</a:t>
            </a:r>
          </a:p>
          <a:p>
            <a:r>
              <a:rPr lang="en-US" dirty="0"/>
              <a:t>DATASET</a:t>
            </a:r>
          </a:p>
          <a:p>
            <a:r>
              <a:rPr lang="en-US" dirty="0"/>
              <a:t>RESULTS</a:t>
            </a:r>
          </a:p>
          <a:p>
            <a:r>
              <a:rPr lang="en-US" dirty="0"/>
              <a:t>CHALLENGES</a:t>
            </a:r>
          </a:p>
          <a:p>
            <a:r>
              <a:rPr lang="en-US" dirty="0"/>
              <a:t>RESULTS AND CONCLUSION</a:t>
            </a:r>
          </a:p>
          <a:p>
            <a:r>
              <a:rPr lang="en-US" dirty="0"/>
              <a:t>RECOMMENDATIONS &amp; FUTURE SCOPE</a:t>
            </a:r>
          </a:p>
        </p:txBody>
      </p:sp>
    </p:spTree>
    <p:extLst>
      <p:ext uri="{BB962C8B-B14F-4D97-AF65-F5344CB8AC3E}">
        <p14:creationId xmlns:p14="http://schemas.microsoft.com/office/powerpoint/2010/main" val="1238893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5E0CA-99B6-C059-DB5B-5BDFBA72FB5C}"/>
              </a:ext>
            </a:extLst>
          </p:cNvPr>
          <p:cNvSpPr>
            <a:spLocks noGrp="1"/>
          </p:cNvSpPr>
          <p:nvPr>
            <p:ph type="title"/>
          </p:nvPr>
        </p:nvSpPr>
        <p:spPr>
          <a:xfrm>
            <a:off x="1033626" y="94891"/>
            <a:ext cx="9810604" cy="1216024"/>
          </a:xfrm>
        </p:spPr>
        <p:txBody>
          <a:bodyPr/>
          <a:lstStyle/>
          <a:p>
            <a:r>
              <a:rPr lang="en-US" dirty="0"/>
              <a:t>Problem Statement</a:t>
            </a:r>
          </a:p>
        </p:txBody>
      </p:sp>
      <p:sp>
        <p:nvSpPr>
          <p:cNvPr id="3" name="Content Placeholder 2">
            <a:extLst>
              <a:ext uri="{FF2B5EF4-FFF2-40B4-BE49-F238E27FC236}">
                <a16:creationId xmlns:a16="http://schemas.microsoft.com/office/drawing/2014/main" id="{A7203823-8359-D2EB-FE69-C058545A9EEB}"/>
              </a:ext>
            </a:extLst>
          </p:cNvPr>
          <p:cNvSpPr>
            <a:spLocks noGrp="1"/>
          </p:cNvSpPr>
          <p:nvPr>
            <p:ph idx="1"/>
          </p:nvPr>
        </p:nvSpPr>
        <p:spPr>
          <a:xfrm>
            <a:off x="730370" y="1310915"/>
            <a:ext cx="10731259" cy="4813540"/>
          </a:xfrm>
        </p:spPr>
        <p:txBody>
          <a:bodyPr>
            <a:normAutofit/>
          </a:bodyPr>
          <a:lstStyle/>
          <a:p>
            <a:pPr algn="just" fontAlgn="base"/>
            <a:r>
              <a:rPr lang="en-US" b="0" i="0" u="none" strike="noStrike" dirty="0">
                <a:solidFill>
                  <a:srgbClr val="3B3B3B"/>
                </a:solidFill>
                <a:effectLst/>
              </a:rPr>
              <a:t>Suicide is a highly sensitive and complex phenomenon. Understanding its roots has always been inconsistent throughout the history. Conventional beliefs characterize suicide as a choice of free-willed individuals acting in personal despair. </a:t>
            </a:r>
          </a:p>
          <a:p>
            <a:pPr algn="just" fontAlgn="base"/>
            <a:endParaRPr lang="en-US" b="0" i="0" u="none" strike="noStrike" dirty="0">
              <a:solidFill>
                <a:srgbClr val="3B3B3B"/>
              </a:solidFill>
              <a:effectLst/>
            </a:endParaRPr>
          </a:p>
          <a:p>
            <a:pPr algn="just" fontAlgn="base"/>
            <a:r>
              <a:rPr lang="en-US" b="0" i="0" u="none" strike="noStrike" dirty="0">
                <a:solidFill>
                  <a:srgbClr val="3B3B3B"/>
                </a:solidFill>
                <a:effectLst/>
              </a:rPr>
              <a:t>However, social scientists argue that a large systemic forces stronger than the individuals exist behind the suicides. It is also believed that suicides tend to produce chain-reaction effect, i.e., a greater number of individuals at a given time and in a given geography committing suicides could produce more suicides.</a:t>
            </a:r>
          </a:p>
          <a:p>
            <a:pPr algn="just" fontAlgn="base"/>
            <a:endParaRPr lang="en-US" b="0" i="0" u="none" strike="noStrike" dirty="0">
              <a:solidFill>
                <a:srgbClr val="3B3B3B"/>
              </a:solidFill>
              <a:effectLst/>
            </a:endParaRPr>
          </a:p>
          <a:p>
            <a:pPr algn="just">
              <a:spcBef>
                <a:spcPts val="0"/>
              </a:spcBef>
            </a:pPr>
            <a:endParaRPr lang="en-US" dirty="0">
              <a:effectLst/>
              <a:ea typeface="Calibri" panose="020F0502020204030204" pitchFamily="34" charset="0"/>
              <a:cs typeface="Times New Roman" panose="02020603050405020304" pitchFamily="18" charset="0"/>
            </a:endParaRPr>
          </a:p>
          <a:p>
            <a:pPr algn="just">
              <a:spcBef>
                <a:spcPts val="0"/>
              </a:spcBef>
            </a:pPr>
            <a:r>
              <a:rPr lang="en-US" dirty="0">
                <a:effectLst/>
                <a:ea typeface="Calibri" panose="020F0502020204030204" pitchFamily="34" charset="0"/>
                <a:cs typeface="Times New Roman" panose="02020603050405020304" pitchFamily="18" charset="0"/>
              </a:rPr>
              <a:t>Suicide rates increased a staggering 35% between 2002 and 2022. Suicide is the 5th leading cause of death in the India. The number of people who think about or attempt suicide is even higher. As of October 2022, 12 million Indians adults seriously thought about suicide, 3.5 million planned a suicide attempt and 650K attempted suicide while about 200K died of it. </a:t>
            </a:r>
          </a:p>
          <a:p>
            <a:pPr marL="0" marR="0" indent="0" algn="just">
              <a:spcBef>
                <a:spcPts val="0"/>
              </a:spcBef>
              <a:spcAft>
                <a:spcPts val="0"/>
              </a:spcAft>
              <a:buNone/>
            </a:pP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spcBef>
                <a:spcPts val="0"/>
              </a:spcBef>
              <a:spcAft>
                <a:spcPts val="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66944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9C6C8-2C63-4A38-9863-50792B7D62D4}"/>
              </a:ext>
            </a:extLst>
          </p:cNvPr>
          <p:cNvSpPr>
            <a:spLocks noGrp="1"/>
          </p:cNvSpPr>
          <p:nvPr>
            <p:ph type="title"/>
          </p:nvPr>
        </p:nvSpPr>
        <p:spPr>
          <a:xfrm>
            <a:off x="1050879" y="312420"/>
            <a:ext cx="9810604" cy="1216024"/>
          </a:xfrm>
        </p:spPr>
        <p:txBody>
          <a:bodyPr/>
          <a:lstStyle/>
          <a:p>
            <a:r>
              <a:rPr lang="en-US" dirty="0"/>
              <a:t>OBJECTIVES</a:t>
            </a:r>
          </a:p>
        </p:txBody>
      </p:sp>
      <p:sp>
        <p:nvSpPr>
          <p:cNvPr id="3" name="Content Placeholder 2">
            <a:extLst>
              <a:ext uri="{FF2B5EF4-FFF2-40B4-BE49-F238E27FC236}">
                <a16:creationId xmlns:a16="http://schemas.microsoft.com/office/drawing/2014/main" id="{EB45CF61-3F29-B9C7-82BA-4AC4F4ADEF67}"/>
              </a:ext>
            </a:extLst>
          </p:cNvPr>
          <p:cNvSpPr>
            <a:spLocks noGrp="1"/>
          </p:cNvSpPr>
          <p:nvPr>
            <p:ph idx="1"/>
          </p:nvPr>
        </p:nvSpPr>
        <p:spPr>
          <a:xfrm>
            <a:off x="1050879" y="1528444"/>
            <a:ext cx="9810604" cy="4428753"/>
          </a:xfrm>
        </p:spPr>
        <p:txBody>
          <a:bodyPr>
            <a:normAutofit lnSpcReduction="10000"/>
          </a:bodyPr>
          <a:lstStyle/>
          <a:p>
            <a:pPr marL="0" marR="0" indent="0" algn="just">
              <a:spcBef>
                <a:spcPts val="0"/>
              </a:spcBef>
              <a:spcAft>
                <a:spcPts val="0"/>
              </a:spcAft>
              <a:buNone/>
            </a:pPr>
            <a:r>
              <a:rPr lang="en-US" dirty="0">
                <a:solidFill>
                  <a:srgbClr val="000000"/>
                </a:solidFill>
                <a:latin typeface="+mj-lt"/>
              </a:rPr>
              <a:t>To work on </a:t>
            </a:r>
            <a:r>
              <a:rPr lang="en-US" b="0" i="0" u="none" strike="noStrike" dirty="0">
                <a:solidFill>
                  <a:srgbClr val="000000"/>
                </a:solidFill>
                <a:effectLst/>
                <a:latin typeface="+mj-lt"/>
              </a:rPr>
              <a:t>suicide prevention, we need to have enough information and analyze it to design effective strategies. </a:t>
            </a:r>
          </a:p>
          <a:p>
            <a:pPr marL="0" marR="0" indent="0" algn="just">
              <a:spcBef>
                <a:spcPts val="0"/>
              </a:spcBef>
              <a:spcAft>
                <a:spcPts val="0"/>
              </a:spcAft>
              <a:buNone/>
            </a:pPr>
            <a:endParaRPr lang="en-US" b="0" i="0" u="none" strike="noStrike" dirty="0">
              <a:solidFill>
                <a:srgbClr val="000000"/>
              </a:solidFill>
              <a:effectLst/>
              <a:latin typeface="+mj-lt"/>
            </a:endParaRPr>
          </a:p>
          <a:p>
            <a:pPr marL="0" marR="0" indent="0" algn="just">
              <a:spcBef>
                <a:spcPts val="0"/>
              </a:spcBef>
              <a:spcAft>
                <a:spcPts val="0"/>
              </a:spcAft>
              <a:buNone/>
            </a:pPr>
            <a:r>
              <a:rPr lang="en-US" sz="2000" dirty="0">
                <a:effectLst/>
                <a:latin typeface="+mj-lt"/>
                <a:ea typeface="Calibri" panose="020F0502020204030204" pitchFamily="34" charset="0"/>
                <a:cs typeface="Times New Roman" panose="02020603050405020304" pitchFamily="18" charset="0"/>
              </a:rPr>
              <a:t>Finding out any trends or linkage between factors like gender, age, educational status, or professiona</a:t>
            </a:r>
            <a:r>
              <a:rPr lang="en-US" dirty="0">
                <a:latin typeface="+mj-lt"/>
                <a:ea typeface="Calibri" panose="020F0502020204030204" pitchFamily="34" charset="0"/>
                <a:cs typeface="Times New Roman" panose="02020603050405020304" pitchFamily="18" charset="0"/>
              </a:rPr>
              <a:t>l</a:t>
            </a:r>
            <a:r>
              <a:rPr lang="en-US" sz="2000" dirty="0">
                <a:effectLst/>
                <a:latin typeface="+mj-lt"/>
                <a:ea typeface="Calibri" panose="020F0502020204030204" pitchFamily="34" charset="0"/>
                <a:cs typeface="Times New Roman" panose="02020603050405020304" pitchFamily="18" charset="0"/>
              </a:rPr>
              <a:t> profile can help in building strategies.</a:t>
            </a:r>
          </a:p>
          <a:p>
            <a:pPr marL="0" marR="0" indent="0" algn="just">
              <a:spcBef>
                <a:spcPts val="0"/>
              </a:spcBef>
              <a:spcAft>
                <a:spcPts val="0"/>
              </a:spcAft>
              <a:buNone/>
            </a:pPr>
            <a:endParaRPr lang="en-US" sz="2000" dirty="0">
              <a:effectLst/>
              <a:latin typeface="+mj-lt"/>
              <a:ea typeface="Calibri" panose="020F0502020204030204" pitchFamily="34" charset="0"/>
              <a:cs typeface="Times New Roman" panose="02020603050405020304" pitchFamily="18" charset="0"/>
            </a:endParaRPr>
          </a:p>
          <a:p>
            <a:pPr marL="0" marR="0" indent="0" algn="just">
              <a:spcBef>
                <a:spcPts val="0"/>
              </a:spcBef>
              <a:spcAft>
                <a:spcPts val="0"/>
              </a:spcAft>
              <a:buNone/>
            </a:pPr>
            <a:r>
              <a:rPr lang="en-US" dirty="0">
                <a:latin typeface="+mj-lt"/>
                <a:ea typeface="Calibri" panose="020F0502020204030204" pitchFamily="34" charset="0"/>
                <a:cs typeface="Times New Roman" panose="02020603050405020304" pitchFamily="18" charset="0"/>
              </a:rPr>
              <a:t>In this project our agenda was:</a:t>
            </a:r>
            <a:endParaRPr lang="en-US" sz="2000" dirty="0">
              <a:effectLst/>
              <a:latin typeface="+mj-lt"/>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Symbol" pitchFamily="2" charset="2"/>
              <a:buChar char=""/>
            </a:pPr>
            <a:r>
              <a:rPr lang="en-US" sz="2000" dirty="0">
                <a:effectLst/>
                <a:latin typeface="+mj-lt"/>
                <a:ea typeface="Calibri" panose="020F0502020204030204" pitchFamily="34" charset="0"/>
                <a:cs typeface="Times New Roman" panose="02020603050405020304" pitchFamily="18" charset="0"/>
              </a:rPr>
              <a:t>To analyze role of age in suicides</a:t>
            </a:r>
          </a:p>
          <a:p>
            <a:pPr marL="342900" marR="0" lvl="0" indent="-342900" algn="just">
              <a:spcBef>
                <a:spcPts val="0"/>
              </a:spcBef>
              <a:spcAft>
                <a:spcPts val="0"/>
              </a:spcAft>
              <a:buFont typeface="Symbol" pitchFamily="2" charset="2"/>
              <a:buChar char=""/>
            </a:pPr>
            <a:r>
              <a:rPr lang="en-US" sz="2000" dirty="0">
                <a:effectLst/>
                <a:latin typeface="+mj-lt"/>
                <a:ea typeface="Calibri" panose="020F0502020204030204" pitchFamily="34" charset="0"/>
                <a:cs typeface="Times New Roman" panose="02020603050405020304" pitchFamily="18" charset="0"/>
              </a:rPr>
              <a:t>To analyze role of gender in suicides</a:t>
            </a:r>
          </a:p>
          <a:p>
            <a:pPr marL="342900" marR="0" lvl="0" indent="-342900" algn="just">
              <a:spcBef>
                <a:spcPts val="0"/>
              </a:spcBef>
              <a:spcAft>
                <a:spcPts val="0"/>
              </a:spcAft>
              <a:buFont typeface="Symbol" pitchFamily="2" charset="2"/>
              <a:buChar char=""/>
            </a:pPr>
            <a:r>
              <a:rPr lang="en-US" sz="2000" dirty="0">
                <a:effectLst/>
                <a:latin typeface="+mj-lt"/>
                <a:ea typeface="Calibri" panose="020F0502020204030204" pitchFamily="34" charset="0"/>
                <a:cs typeface="Times New Roman" panose="02020603050405020304" pitchFamily="18" charset="0"/>
              </a:rPr>
              <a:t>To analyze educational and social background in suicides</a:t>
            </a:r>
          </a:p>
          <a:p>
            <a:pPr marL="342900" marR="0" lvl="0" indent="-342900" algn="just">
              <a:spcBef>
                <a:spcPts val="0"/>
              </a:spcBef>
              <a:spcAft>
                <a:spcPts val="0"/>
              </a:spcAft>
              <a:buFont typeface="Symbol" pitchFamily="2" charset="2"/>
              <a:buChar char=""/>
            </a:pPr>
            <a:r>
              <a:rPr lang="en-US" sz="2000" dirty="0">
                <a:effectLst/>
                <a:latin typeface="+mj-lt"/>
                <a:ea typeface="Calibri" panose="020F0502020204030204" pitchFamily="34" charset="0"/>
                <a:cs typeface="Times New Roman" panose="02020603050405020304" pitchFamily="18" charset="0"/>
              </a:rPr>
              <a:t>To analyze cause and means of suicide</a:t>
            </a:r>
          </a:p>
          <a:p>
            <a:pPr marL="342900" marR="0" lvl="0" indent="-342900" algn="just">
              <a:spcBef>
                <a:spcPts val="0"/>
              </a:spcBef>
              <a:spcAft>
                <a:spcPts val="0"/>
              </a:spcAft>
              <a:buFont typeface="Symbol" pitchFamily="2" charset="2"/>
              <a:buChar char=""/>
            </a:pPr>
            <a:r>
              <a:rPr lang="en-US" sz="2000" dirty="0">
                <a:effectLst/>
                <a:latin typeface="+mj-lt"/>
                <a:ea typeface="Calibri" panose="020F0502020204030204" pitchFamily="34" charset="0"/>
                <a:cs typeface="Times New Roman" panose="02020603050405020304" pitchFamily="18" charset="0"/>
              </a:rPr>
              <a:t>To analyze correlation and derive insights from this exploratory data analysis</a:t>
            </a:r>
          </a:p>
          <a:p>
            <a:pPr marL="342900" marR="0" lvl="0" indent="-342900" algn="just">
              <a:spcBef>
                <a:spcPts val="0"/>
              </a:spcBef>
              <a:spcAft>
                <a:spcPts val="0"/>
              </a:spcAft>
              <a:buFont typeface="Symbol" pitchFamily="2" charset="2"/>
              <a:buChar char=""/>
            </a:pPr>
            <a:endParaRPr lang="en-US" dirty="0">
              <a:latin typeface="+mj-lt"/>
              <a:cs typeface="Times New Roman" panose="02020603050405020304" pitchFamily="18" charset="0"/>
            </a:endParaRPr>
          </a:p>
          <a:p>
            <a:pPr marL="0" indent="0" algn="just">
              <a:spcBef>
                <a:spcPts val="0"/>
              </a:spcBef>
              <a:buNone/>
            </a:pPr>
            <a:r>
              <a:rPr lang="en-US" dirty="0">
                <a:latin typeface="+mj-lt"/>
                <a:cs typeface="Times New Roman" panose="02020603050405020304" pitchFamily="18" charset="0"/>
              </a:rPr>
              <a:t>The main agenda is to analyze this data to create awareness such that we can prevent this from happening in the future by creating awareness.</a:t>
            </a:r>
            <a:endParaRPr lang="en-US" dirty="0">
              <a:latin typeface="+mj-lt"/>
            </a:endParaRPr>
          </a:p>
        </p:txBody>
      </p:sp>
    </p:spTree>
    <p:extLst>
      <p:ext uri="{BB962C8B-B14F-4D97-AF65-F5344CB8AC3E}">
        <p14:creationId xmlns:p14="http://schemas.microsoft.com/office/powerpoint/2010/main" val="3781132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B7B32-DFC9-6737-609C-43BC1B08A47B}"/>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4A827E79-1A45-031E-29B5-93E4ABF3E4A7}"/>
              </a:ext>
            </a:extLst>
          </p:cNvPr>
          <p:cNvSpPr>
            <a:spLocks noGrp="1"/>
          </p:cNvSpPr>
          <p:nvPr>
            <p:ph idx="1"/>
          </p:nvPr>
        </p:nvSpPr>
        <p:spPr/>
        <p:txBody>
          <a:bodyPr/>
          <a:lstStyle/>
          <a:p>
            <a:pPr algn="just"/>
            <a:r>
              <a:rPr lang="en-US" dirty="0"/>
              <a:t>The dataset consists of data related to suicide cases in India from 2011 to 2022.</a:t>
            </a:r>
          </a:p>
          <a:p>
            <a:pPr algn="just"/>
            <a:r>
              <a:rPr lang="en-US" dirty="0"/>
              <a:t>It is a combination of multiple datasets.</a:t>
            </a:r>
          </a:p>
          <a:p>
            <a:pPr algn="just"/>
            <a:r>
              <a:rPr lang="en-US" dirty="0"/>
              <a:t>It is freely available on Kaggle and </a:t>
            </a:r>
            <a:r>
              <a:rPr lang="en-US" dirty="0" err="1"/>
              <a:t>www.macrotrends.com</a:t>
            </a:r>
            <a:endParaRPr lang="en-US" dirty="0"/>
          </a:p>
          <a:p>
            <a:pPr algn="just"/>
            <a:r>
              <a:rPr lang="en-US" dirty="0"/>
              <a:t>This dataset has 237519 rows and 7 columns.</a:t>
            </a:r>
          </a:p>
          <a:p>
            <a:pPr algn="just"/>
            <a:r>
              <a:rPr lang="en-US" dirty="0"/>
              <a:t>These 7 columns are State, Year, Type Code, Type, Gender, Age Group, Total</a:t>
            </a:r>
          </a:p>
          <a:p>
            <a:pPr algn="just"/>
            <a:r>
              <a:rPr lang="en-US" dirty="0"/>
              <a:t>State indicates the State of India, Year is the year from 2011-2022, Age Group indicates the age and Gender indicates Male or Female.</a:t>
            </a:r>
          </a:p>
          <a:p>
            <a:pPr algn="just"/>
            <a:r>
              <a:rPr lang="en-US" dirty="0"/>
              <a:t>Type Code is divided into Causes, Education Status, Means Adopted, Professional Profile and Social Status.</a:t>
            </a:r>
          </a:p>
          <a:p>
            <a:endParaRPr lang="en-US" dirty="0"/>
          </a:p>
        </p:txBody>
      </p:sp>
    </p:spTree>
    <p:extLst>
      <p:ext uri="{BB962C8B-B14F-4D97-AF65-F5344CB8AC3E}">
        <p14:creationId xmlns:p14="http://schemas.microsoft.com/office/powerpoint/2010/main" val="723905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1CE2D-444D-B26F-B358-3245C2A7BCA9}"/>
              </a:ext>
            </a:extLst>
          </p:cNvPr>
          <p:cNvSpPr>
            <a:spLocks noGrp="1"/>
          </p:cNvSpPr>
          <p:nvPr>
            <p:ph type="title"/>
          </p:nvPr>
        </p:nvSpPr>
        <p:spPr/>
        <p:txBody>
          <a:bodyPr/>
          <a:lstStyle/>
          <a:p>
            <a:r>
              <a:rPr lang="en-US" dirty="0"/>
              <a:t>DATASET </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id="{83BB1289-8445-D0EB-9726-E56AB0D79F17}"/>
              </a:ext>
            </a:extLst>
          </p:cNvPr>
          <p:cNvPicPr>
            <a:picLocks noGrp="1" noChangeAspect="1"/>
          </p:cNvPicPr>
          <p:nvPr>
            <p:ph idx="1"/>
          </p:nvPr>
        </p:nvPicPr>
        <p:blipFill rotWithShape="1">
          <a:blip r:embed="rId2"/>
          <a:srcRect l="26017" t="34006" r="26226" b="19009"/>
          <a:stretch/>
        </p:blipFill>
        <p:spPr>
          <a:xfrm>
            <a:off x="410061" y="1671143"/>
            <a:ext cx="5979505" cy="3676840"/>
          </a:xfrm>
        </p:spPr>
      </p:pic>
      <p:pic>
        <p:nvPicPr>
          <p:cNvPr id="7" name="Picture 6" descr="A screenshot of a computer&#10;&#10;Description automatically generated with medium confidence">
            <a:extLst>
              <a:ext uri="{FF2B5EF4-FFF2-40B4-BE49-F238E27FC236}">
                <a16:creationId xmlns:a16="http://schemas.microsoft.com/office/drawing/2014/main" id="{917828DD-DB94-51A0-8A73-B4B11C758B5D}"/>
              </a:ext>
            </a:extLst>
          </p:cNvPr>
          <p:cNvPicPr>
            <a:picLocks noChangeAspect="1"/>
          </p:cNvPicPr>
          <p:nvPr/>
        </p:nvPicPr>
        <p:blipFill rotWithShape="1">
          <a:blip r:embed="rId3"/>
          <a:srcRect l="25017" t="27045" r="27654" b="8479"/>
          <a:stretch/>
        </p:blipFill>
        <p:spPr>
          <a:xfrm>
            <a:off x="6915807" y="1822152"/>
            <a:ext cx="4141075" cy="3525831"/>
          </a:xfrm>
          <a:prstGeom prst="rect">
            <a:avLst/>
          </a:prstGeom>
        </p:spPr>
      </p:pic>
    </p:spTree>
    <p:extLst>
      <p:ext uri="{BB962C8B-B14F-4D97-AF65-F5344CB8AC3E}">
        <p14:creationId xmlns:p14="http://schemas.microsoft.com/office/powerpoint/2010/main" val="52258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30C1C-166C-3488-6BEC-FECEB6E60BA2}"/>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E824FE7B-E7AD-ED82-9781-CCD076ACFE31}"/>
              </a:ext>
            </a:extLst>
          </p:cNvPr>
          <p:cNvSpPr>
            <a:spLocks noGrp="1"/>
          </p:cNvSpPr>
          <p:nvPr>
            <p:ph idx="1"/>
          </p:nvPr>
        </p:nvSpPr>
        <p:spPr/>
        <p:txBody>
          <a:bodyPr/>
          <a:lstStyle/>
          <a:p>
            <a:pPr algn="just"/>
            <a:r>
              <a:rPr lang="en-US" dirty="0"/>
              <a:t>We tried to first list all the columns and causes so we knew how many trends we could analyze against each other.</a:t>
            </a:r>
          </a:p>
          <a:p>
            <a:pPr algn="just"/>
            <a:r>
              <a:rPr lang="en-US" dirty="0"/>
              <a:t>The common denominator for each trend was kept as year, gender, age or state.</a:t>
            </a:r>
          </a:p>
          <a:p>
            <a:pPr algn="just"/>
            <a:r>
              <a:rPr lang="en-US" dirty="0"/>
              <a:t>We started with reading the dataset, cleaning it, pre-processing it and then went on to do exploratory data analysis.</a:t>
            </a:r>
          </a:p>
          <a:p>
            <a:pPr algn="just"/>
            <a:r>
              <a:rPr lang="en-US" dirty="0"/>
              <a:t>We found out the numerical data for suicide rate in the past decade based on gender, state, age group, education status, professional profile and social status.</a:t>
            </a:r>
          </a:p>
          <a:p>
            <a:pPr algn="just"/>
            <a:r>
              <a:rPr lang="en-US" dirty="0"/>
              <a:t>We also found out the major causes of suicide and means adopted to commit it.</a:t>
            </a:r>
          </a:p>
          <a:p>
            <a:pPr algn="just"/>
            <a:r>
              <a:rPr lang="en-US" dirty="0"/>
              <a:t>We plotted this data using bar plots, cat plots, pie graphs and presented the numerical data in tables.</a:t>
            </a:r>
          </a:p>
          <a:p>
            <a:endParaRPr lang="en-US" dirty="0"/>
          </a:p>
        </p:txBody>
      </p:sp>
    </p:spTree>
    <p:extLst>
      <p:ext uri="{BB962C8B-B14F-4D97-AF65-F5344CB8AC3E}">
        <p14:creationId xmlns:p14="http://schemas.microsoft.com/office/powerpoint/2010/main" val="3185293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74C53-1442-63D8-36AD-AB4A1AD8AC9B}"/>
              </a:ext>
            </a:extLst>
          </p:cNvPr>
          <p:cNvSpPr>
            <a:spLocks noGrp="1"/>
          </p:cNvSpPr>
          <p:nvPr>
            <p:ph type="title"/>
          </p:nvPr>
        </p:nvSpPr>
        <p:spPr>
          <a:xfrm>
            <a:off x="1050879" y="609601"/>
            <a:ext cx="8115981" cy="739139"/>
          </a:xfrm>
        </p:spPr>
        <p:txBody>
          <a:bodyPr/>
          <a:lstStyle/>
          <a:p>
            <a:r>
              <a:rPr lang="en-US" dirty="0"/>
              <a:t>YEARWISE SUICIDE COUNT</a:t>
            </a:r>
          </a:p>
        </p:txBody>
      </p:sp>
      <p:pic>
        <p:nvPicPr>
          <p:cNvPr id="4" name="Content Placeholder 3" descr="Chart, bar chart&#10;&#10;Description automatically generated">
            <a:extLst>
              <a:ext uri="{FF2B5EF4-FFF2-40B4-BE49-F238E27FC236}">
                <a16:creationId xmlns:a16="http://schemas.microsoft.com/office/drawing/2014/main" id="{15AF3905-33D8-03A3-A670-0682D2B3B126}"/>
              </a:ext>
            </a:extLst>
          </p:cNvPr>
          <p:cNvPicPr>
            <a:picLocks noGrp="1" noChangeAspect="1"/>
          </p:cNvPicPr>
          <p:nvPr>
            <p:ph idx="1"/>
          </p:nvPr>
        </p:nvPicPr>
        <p:blipFill>
          <a:blip r:embed="rId2"/>
          <a:stretch>
            <a:fillRect/>
          </a:stretch>
        </p:blipFill>
        <p:spPr>
          <a:xfrm>
            <a:off x="1687348" y="1825625"/>
            <a:ext cx="8537904" cy="4429125"/>
          </a:xfrm>
          <a:prstGeom prst="rect">
            <a:avLst/>
          </a:prstGeom>
        </p:spPr>
      </p:pic>
    </p:spTree>
    <p:extLst>
      <p:ext uri="{BB962C8B-B14F-4D97-AF65-F5344CB8AC3E}">
        <p14:creationId xmlns:p14="http://schemas.microsoft.com/office/powerpoint/2010/main" val="3243016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874FD-CCDB-C84C-A316-C2000C9DE63F}"/>
              </a:ext>
            </a:extLst>
          </p:cNvPr>
          <p:cNvSpPr>
            <a:spLocks noGrp="1"/>
          </p:cNvSpPr>
          <p:nvPr>
            <p:ph type="title"/>
          </p:nvPr>
        </p:nvSpPr>
        <p:spPr>
          <a:xfrm>
            <a:off x="1050879" y="299947"/>
            <a:ext cx="9810604" cy="1216024"/>
          </a:xfrm>
        </p:spPr>
        <p:txBody>
          <a:bodyPr/>
          <a:lstStyle/>
          <a:p>
            <a:r>
              <a:rPr lang="en-US" dirty="0"/>
              <a:t>GENDERWISE SUICIDE STATISTICS</a:t>
            </a:r>
          </a:p>
        </p:txBody>
      </p:sp>
      <p:pic>
        <p:nvPicPr>
          <p:cNvPr id="4" name="Content Placeholder 3" descr="Chart, bar chart&#10;&#10;Description automatically generated">
            <a:extLst>
              <a:ext uri="{FF2B5EF4-FFF2-40B4-BE49-F238E27FC236}">
                <a16:creationId xmlns:a16="http://schemas.microsoft.com/office/drawing/2014/main" id="{41E4D94D-EE28-EE92-CFCB-552A8F4D14EA}"/>
              </a:ext>
            </a:extLst>
          </p:cNvPr>
          <p:cNvPicPr>
            <a:picLocks noGrp="1" noChangeAspect="1"/>
          </p:cNvPicPr>
          <p:nvPr>
            <p:ph idx="1"/>
          </p:nvPr>
        </p:nvPicPr>
        <p:blipFill>
          <a:blip r:embed="rId2"/>
          <a:stretch>
            <a:fillRect/>
          </a:stretch>
        </p:blipFill>
        <p:spPr>
          <a:xfrm>
            <a:off x="945494" y="1641957"/>
            <a:ext cx="5150506" cy="4916096"/>
          </a:xfrm>
          <a:prstGeom prst="rect">
            <a:avLst/>
          </a:prstGeom>
        </p:spPr>
      </p:pic>
      <p:pic>
        <p:nvPicPr>
          <p:cNvPr id="8" name="Picture 7" descr="Graphical user interface, chart&#10;&#10;Description automatically generated">
            <a:extLst>
              <a:ext uri="{FF2B5EF4-FFF2-40B4-BE49-F238E27FC236}">
                <a16:creationId xmlns:a16="http://schemas.microsoft.com/office/drawing/2014/main" id="{5C342035-2670-4DFC-48A4-E06AE5B9EF7F}"/>
              </a:ext>
            </a:extLst>
          </p:cNvPr>
          <p:cNvPicPr>
            <a:picLocks noChangeAspect="1"/>
          </p:cNvPicPr>
          <p:nvPr/>
        </p:nvPicPr>
        <p:blipFill rotWithShape="1">
          <a:blip r:embed="rId3"/>
          <a:srcRect l="30315" t="36614" r="11950" b="18791"/>
          <a:stretch/>
        </p:blipFill>
        <p:spPr>
          <a:xfrm>
            <a:off x="6374106" y="1656271"/>
            <a:ext cx="4487377" cy="2166309"/>
          </a:xfrm>
          <a:prstGeom prst="rect">
            <a:avLst/>
          </a:prstGeom>
        </p:spPr>
      </p:pic>
      <p:pic>
        <p:nvPicPr>
          <p:cNvPr id="9" name="Picture 8" descr="A picture containing text, screenshot, monitor, computer&#10;&#10;Description automatically generated">
            <a:extLst>
              <a:ext uri="{FF2B5EF4-FFF2-40B4-BE49-F238E27FC236}">
                <a16:creationId xmlns:a16="http://schemas.microsoft.com/office/drawing/2014/main" id="{E4286B48-8687-3606-489F-D74598C0F2F1}"/>
              </a:ext>
            </a:extLst>
          </p:cNvPr>
          <p:cNvPicPr>
            <a:picLocks noChangeAspect="1"/>
          </p:cNvPicPr>
          <p:nvPr/>
        </p:nvPicPr>
        <p:blipFill rotWithShape="1">
          <a:blip r:embed="rId4"/>
          <a:srcRect l="38105" t="51049" r="23270" b="11565"/>
          <a:stretch/>
        </p:blipFill>
        <p:spPr>
          <a:xfrm>
            <a:off x="7116797" y="4293677"/>
            <a:ext cx="3580879" cy="2166309"/>
          </a:xfrm>
          <a:prstGeom prst="rect">
            <a:avLst/>
          </a:prstGeom>
        </p:spPr>
      </p:pic>
    </p:spTree>
    <p:extLst>
      <p:ext uri="{BB962C8B-B14F-4D97-AF65-F5344CB8AC3E}">
        <p14:creationId xmlns:p14="http://schemas.microsoft.com/office/powerpoint/2010/main" val="2345799487"/>
      </p:ext>
    </p:extLst>
  </p:cSld>
  <p:clrMapOvr>
    <a:masterClrMapping/>
  </p:clrMapOvr>
</p:sld>
</file>

<file path=ppt/theme/theme1.xml><?xml version="1.0" encoding="utf-8"?>
<a:theme xmlns:a="http://schemas.openxmlformats.org/drawingml/2006/main" name="ArchiveVTI">
  <a:themeElements>
    <a:clrScheme name="AnalogousFromRegularSeedLeftStep">
      <a:dk1>
        <a:srgbClr val="000000"/>
      </a:dk1>
      <a:lt1>
        <a:srgbClr val="FFFFFF"/>
      </a:lt1>
      <a:dk2>
        <a:srgbClr val="181A36"/>
      </a:dk2>
      <a:lt2>
        <a:srgbClr val="E2E6E8"/>
      </a:lt2>
      <a:accent1>
        <a:srgbClr val="DA7736"/>
      </a:accent1>
      <a:accent2>
        <a:srgbClr val="C82427"/>
      </a:accent2>
      <a:accent3>
        <a:srgbClr val="DA367D"/>
      </a:accent3>
      <a:accent4>
        <a:srgbClr val="C824B0"/>
      </a:accent4>
      <a:accent5>
        <a:srgbClr val="AE36DA"/>
      </a:accent5>
      <a:accent6>
        <a:srgbClr val="5724C8"/>
      </a:accent6>
      <a:hlink>
        <a:srgbClr val="3E89BA"/>
      </a:hlink>
      <a:folHlink>
        <a:srgbClr val="7F7F7F"/>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docProps/app.xml><?xml version="1.0" encoding="utf-8"?>
<Properties xmlns="http://schemas.openxmlformats.org/officeDocument/2006/extended-properties" xmlns:vt="http://schemas.openxmlformats.org/officeDocument/2006/docPropsVTypes">
  <TotalTime>645</TotalTime>
  <Words>917</Words>
  <Application>Microsoft Macintosh PowerPoint</Application>
  <PresentationFormat>Widescreen</PresentationFormat>
  <Paragraphs>82</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Bembo</vt:lpstr>
      <vt:lpstr>Calibri</vt:lpstr>
      <vt:lpstr>Symbol</vt:lpstr>
      <vt:lpstr>Times New Roman</vt:lpstr>
      <vt:lpstr>ArchiveVTI</vt:lpstr>
      <vt:lpstr>Suicide Prevention Analysis </vt:lpstr>
      <vt:lpstr>TABLE OF CONTENTS</vt:lpstr>
      <vt:lpstr>Problem Statement</vt:lpstr>
      <vt:lpstr>OBJECTIVES</vt:lpstr>
      <vt:lpstr>DATASET</vt:lpstr>
      <vt:lpstr>DATASET </vt:lpstr>
      <vt:lpstr>METHODOLOGY</vt:lpstr>
      <vt:lpstr>YEARWISE SUICIDE COUNT</vt:lpstr>
      <vt:lpstr>GENDERWISE SUICIDE STATISTICS</vt:lpstr>
      <vt:lpstr>STATE WITH HIGHEST SUICIDE RATE</vt:lpstr>
      <vt:lpstr>Cause and Means </vt:lpstr>
      <vt:lpstr>Age &amp; Professional Profile</vt:lpstr>
      <vt:lpstr>Social status &amp; Education status</vt:lpstr>
      <vt:lpstr>RESULTS &amp; CONCLUSION</vt:lpstr>
      <vt:lpstr>CHALLENGES</vt:lpstr>
      <vt:lpstr>RECOMMENDATION &amp; FUTURE SCOPE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Suicide Prevention Analysis </dc:title>
  <dc:creator>Nishit Rao</dc:creator>
  <cp:lastModifiedBy>Nishit Rao</cp:lastModifiedBy>
  <cp:revision>1</cp:revision>
  <dcterms:created xsi:type="dcterms:W3CDTF">2022-12-09T18:07:09Z</dcterms:created>
  <dcterms:modified xsi:type="dcterms:W3CDTF">2022-12-10T04:52:23Z</dcterms:modified>
</cp:coreProperties>
</file>